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88" r:id="rId8"/>
    <p:sldId id="265" r:id="rId9"/>
    <p:sldId id="266" r:id="rId10"/>
    <p:sldId id="280" r:id="rId11"/>
    <p:sldId id="267" r:id="rId12"/>
    <p:sldId id="269" r:id="rId13"/>
    <p:sldId id="289" r:id="rId14"/>
    <p:sldId id="270" r:id="rId15"/>
    <p:sldId id="285" r:id="rId16"/>
    <p:sldId id="268" r:id="rId17"/>
    <p:sldId id="281" r:id="rId18"/>
    <p:sldId id="271" r:id="rId19"/>
    <p:sldId id="272" r:id="rId20"/>
    <p:sldId id="273" r:id="rId21"/>
    <p:sldId id="275" r:id="rId22"/>
    <p:sldId id="276" r:id="rId23"/>
    <p:sldId id="277" r:id="rId24"/>
    <p:sldId id="283" r:id="rId25"/>
    <p:sldId id="278" r:id="rId26"/>
    <p:sldId id="284" r:id="rId27"/>
    <p:sldId id="292" r:id="rId28"/>
    <p:sldId id="293" r:id="rId29"/>
    <p:sldId id="286" r:id="rId30"/>
    <p:sldId id="287" r:id="rId31"/>
    <p:sldId id="2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25E4-892D-4649-AE28-F5C3B2BB22F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3DF7-103F-4A8C-9330-5E044D4DC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ru-RU" dirty="0" smtClean="0"/>
              <a:t>Экономические задачи №17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2209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Профильный уровень.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Подготовила учитель математики высшей категории МБОУ « СШ №23 </a:t>
            </a:r>
            <a:r>
              <a:rPr lang="ru-RU" dirty="0" err="1" smtClean="0">
                <a:solidFill>
                  <a:schemeClr val="tx1"/>
                </a:solidFill>
              </a:rPr>
              <a:t>им.А.П.Антонова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Деккер</a:t>
            </a:r>
            <a:r>
              <a:rPr lang="ru-RU" smtClean="0">
                <a:solidFill>
                  <a:schemeClr val="tx1"/>
                </a:solidFill>
              </a:rPr>
              <a:t> В.А.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Пусть зарплата работника составляет </a:t>
            </a:r>
            <a:r>
              <a:rPr lang="ru-RU" dirty="0" err="1" smtClean="0"/>
              <a:t>х</a:t>
            </a:r>
            <a:r>
              <a:rPr lang="ru-RU" dirty="0" smtClean="0"/>
              <a:t> рублей, в фонды за работника необходимо уплатить 30% зарплаты или 0,3х рублей. Тогда 1,3х = 100 000, откуда </a:t>
            </a:r>
            <a:r>
              <a:rPr lang="ru-RU" dirty="0" err="1" smtClean="0"/>
              <a:t>х</a:t>
            </a:r>
            <a:r>
              <a:rPr lang="ru-RU" dirty="0" smtClean="0"/>
              <a:t> = 76 923 рубля. После уплаты НДФЛ работник получит 0,87х или 66 923 рублей.</a:t>
            </a:r>
          </a:p>
          <a:p>
            <a:r>
              <a:rPr lang="ru-RU" dirty="0" smtClean="0"/>
              <a:t>Тем самым, работник получит 66,9% бюджета, общий процент отчислений и налога равен 33,1%.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Эквивалентность понятий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Эквивалентность  утверждений « больше на 10%» и «больше в 1,1 раза», « меньше  на 75%» и « меньше в 4 раза». Взаимосвязь этих утверждений можно записать в виде формул:</a:t>
            </a:r>
          </a:p>
          <a:p>
            <a:r>
              <a:rPr lang="ru-RU" dirty="0"/>
              <a:t>Если величина А больше В на </a:t>
            </a:r>
            <a:r>
              <a:rPr lang="ru-RU" dirty="0" err="1"/>
              <a:t>р%</a:t>
            </a:r>
            <a:r>
              <a:rPr lang="ru-RU" dirty="0"/>
              <a:t>, то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А</a:t>
            </a:r>
            <a:r>
              <a:rPr lang="ru-RU" dirty="0"/>
              <a:t>= </a:t>
            </a:r>
            <a:r>
              <a:rPr lang="ru-RU" dirty="0" err="1" smtClean="0"/>
              <a:t>В+р</a:t>
            </a:r>
            <a:r>
              <a:rPr lang="ru-RU" dirty="0" smtClean="0"/>
              <a:t>/100хВ</a:t>
            </a:r>
            <a:r>
              <a:rPr lang="ru-RU" dirty="0"/>
              <a:t>= (1+0,01р)В;</a:t>
            </a:r>
          </a:p>
          <a:p>
            <a:r>
              <a:rPr lang="ru-RU" dirty="0"/>
              <a:t>Если величина А меньше В на </a:t>
            </a:r>
            <a:r>
              <a:rPr lang="ru-RU" dirty="0" err="1"/>
              <a:t>р%</a:t>
            </a:r>
            <a:r>
              <a:rPr lang="ru-RU" dirty="0"/>
              <a:t>, </a:t>
            </a:r>
            <a:r>
              <a:rPr lang="ru-RU" dirty="0" smtClean="0"/>
              <a:t>то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А= </a:t>
            </a:r>
            <a:r>
              <a:rPr lang="ru-RU" dirty="0" err="1" smtClean="0"/>
              <a:t>В-р</a:t>
            </a:r>
            <a:r>
              <a:rPr lang="ru-RU" dirty="0" smtClean="0"/>
              <a:t>/100хВ</a:t>
            </a:r>
            <a:r>
              <a:rPr lang="ru-RU" dirty="0"/>
              <a:t>= (1-0,01р)В;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(база)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№1 (база)</a:t>
            </a:r>
          </a:p>
          <a:p>
            <a:r>
              <a:rPr lang="ru-RU" dirty="0"/>
              <a:t>Половина всех отдыхающих в пансионате — дети. Какой процент от всех отдыхающих составляют дети? </a:t>
            </a:r>
          </a:p>
          <a:p>
            <a:r>
              <a:rPr lang="ru-RU" dirty="0"/>
              <a:t>№2 (база)</a:t>
            </a:r>
          </a:p>
          <a:p>
            <a:r>
              <a:rPr lang="ru-RU" dirty="0"/>
              <a:t>ЕГЭ по </a:t>
            </a:r>
            <a:r>
              <a:rPr lang="ru-RU" dirty="0" smtClean="0"/>
              <a:t>физике сдавали </a:t>
            </a:r>
            <a:r>
              <a:rPr lang="ru-RU" dirty="0"/>
              <a:t>25 </a:t>
            </a:r>
            <a:r>
              <a:rPr lang="ru-RU" dirty="0" smtClean="0"/>
              <a:t>выпускников </a:t>
            </a:r>
            <a:r>
              <a:rPr lang="ru-RU" dirty="0"/>
              <a:t>школы, что </a:t>
            </a:r>
            <a:r>
              <a:rPr lang="ru-RU" dirty="0" smtClean="0"/>
              <a:t>составляет </a:t>
            </a:r>
            <a:r>
              <a:rPr lang="ru-RU" dirty="0"/>
              <a:t>треть от </a:t>
            </a:r>
            <a:r>
              <a:rPr lang="ru-RU" dirty="0" smtClean="0"/>
              <a:t>общего </a:t>
            </a:r>
            <a:r>
              <a:rPr lang="ru-RU" dirty="0"/>
              <a:t>числа выпускников. </a:t>
            </a:r>
            <a:r>
              <a:rPr lang="ru-RU" dirty="0" smtClean="0"/>
              <a:t>Сколько выпускников </a:t>
            </a:r>
            <a:r>
              <a:rPr lang="ru-RU" dirty="0"/>
              <a:t>этой школы не </a:t>
            </a:r>
            <a:r>
              <a:rPr lang="ru-RU" dirty="0" smtClean="0"/>
              <a:t>сдавали экзамена </a:t>
            </a:r>
            <a:r>
              <a:rPr lang="ru-RU" dirty="0"/>
              <a:t>по физике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№3 (база)</a:t>
            </a:r>
          </a:p>
          <a:p>
            <a:r>
              <a:rPr lang="ru-RU" dirty="0"/>
              <a:t>Число посетителей сайта увеличилось за месяц впятеро. На сколько процентов увеличилось число посетителей сайта за этот месяц? </a:t>
            </a:r>
          </a:p>
          <a:p>
            <a:r>
              <a:rPr lang="ru-RU" dirty="0"/>
              <a:t>№4 (база)</a:t>
            </a:r>
          </a:p>
          <a:p>
            <a:r>
              <a:rPr lang="ru-RU" dirty="0"/>
              <a:t>Число больных гриппом в школе уменьшилось за месяц в пять раз. На сколько процентов уменьшилось число больных гриппом? </a:t>
            </a:r>
          </a:p>
          <a:p>
            <a:r>
              <a:rPr lang="ru-RU" dirty="0"/>
              <a:t>№5 (база)</a:t>
            </a:r>
          </a:p>
          <a:p>
            <a:r>
              <a:rPr lang="ru-RU" dirty="0"/>
              <a:t>Число больных гриппом в школе уменьшилось за месяц в два раза. На сколько процентов уменьшилось число больных гриппом? </a:t>
            </a:r>
          </a:p>
          <a:p>
            <a:r>
              <a:rPr lang="ru-RU" dirty="0" smtClean="0"/>
              <a:t>№</a:t>
            </a:r>
            <a:r>
              <a:rPr lang="ru-RU" dirty="0"/>
              <a:t>6 (база)</a:t>
            </a:r>
          </a:p>
          <a:p>
            <a:r>
              <a:rPr lang="ru-RU" dirty="0"/>
              <a:t>Пятая часть всех </a:t>
            </a:r>
            <a:r>
              <a:rPr lang="ru-RU" dirty="0" smtClean="0"/>
              <a:t>отдыхающих </a:t>
            </a:r>
            <a:r>
              <a:rPr lang="ru-RU" dirty="0"/>
              <a:t>в </a:t>
            </a:r>
            <a:r>
              <a:rPr lang="ru-RU" dirty="0" smtClean="0"/>
              <a:t>пансионате </a:t>
            </a:r>
            <a:r>
              <a:rPr lang="ru-RU" dirty="0"/>
              <a:t>— дети. Какой </a:t>
            </a:r>
            <a:r>
              <a:rPr lang="ru-RU" dirty="0" smtClean="0"/>
              <a:t>процент </a:t>
            </a:r>
            <a:r>
              <a:rPr lang="ru-RU" dirty="0"/>
              <a:t>от всех </a:t>
            </a:r>
            <a:r>
              <a:rPr lang="ru-RU" dirty="0" smtClean="0"/>
              <a:t>отдыхающих </a:t>
            </a:r>
            <a:r>
              <a:rPr lang="ru-RU" dirty="0"/>
              <a:t>составляют дети</a:t>
            </a:r>
            <a:r>
              <a:rPr lang="ru-RU" dirty="0" smtClean="0"/>
              <a:t>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№1=</a:t>
            </a:r>
            <a:r>
              <a:rPr lang="ru-RU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ru-RU" dirty="0" smtClean="0"/>
              <a:t>№2=</a:t>
            </a:r>
            <a:r>
              <a:rPr lang="ru-RU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ru-RU" dirty="0" smtClean="0"/>
              <a:t>№3=</a:t>
            </a:r>
            <a:r>
              <a:rPr lang="ru-RU" dirty="0" smtClean="0">
                <a:solidFill>
                  <a:srgbClr val="FF0000"/>
                </a:solidFill>
              </a:rPr>
              <a:t>400%</a:t>
            </a:r>
          </a:p>
          <a:p>
            <a:r>
              <a:rPr lang="ru-RU" dirty="0" smtClean="0"/>
              <a:t>№4=</a:t>
            </a:r>
            <a:r>
              <a:rPr lang="ru-RU" dirty="0" smtClean="0">
                <a:solidFill>
                  <a:srgbClr val="FF0000"/>
                </a:solidFill>
              </a:rPr>
              <a:t>80%</a:t>
            </a:r>
          </a:p>
          <a:p>
            <a:r>
              <a:rPr lang="ru-RU" dirty="0" smtClean="0"/>
              <a:t>№5=</a:t>
            </a:r>
            <a:r>
              <a:rPr lang="ru-RU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ru-RU" dirty="0" smtClean="0"/>
              <a:t>№6=</a:t>
            </a:r>
            <a:r>
              <a:rPr lang="ru-RU" dirty="0" smtClean="0">
                <a:solidFill>
                  <a:srgbClr val="FF0000"/>
                </a:solidFill>
              </a:rPr>
              <a:t>20%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( профиль)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№ 7 (профиль)</a:t>
            </a:r>
          </a:p>
          <a:p>
            <a:r>
              <a:rPr lang="ru-RU" dirty="0"/>
              <a:t>Семья состоит из мужа, жены и их дочери студентки. Если бы зарплата мужа увеличилась втрое, общий доход семьи вырос бы на 112%. Если бы стипендия дочери уменьшилась вдвое, общий доход семьи сократился бы на 3%. Сколько процентов от общего дохода семьи составляет зарплата жены?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№8 (профиль)</a:t>
            </a:r>
          </a:p>
          <a:p>
            <a:r>
              <a:rPr lang="ru-RU" dirty="0"/>
              <a:t>Семья </a:t>
            </a:r>
            <a:r>
              <a:rPr lang="ru-RU" dirty="0" smtClean="0"/>
              <a:t>состоит </a:t>
            </a:r>
            <a:r>
              <a:rPr lang="ru-RU" dirty="0"/>
              <a:t>из мужа, жены и их </a:t>
            </a:r>
            <a:r>
              <a:rPr lang="ru-RU" dirty="0" smtClean="0"/>
              <a:t>дочери </a:t>
            </a:r>
            <a:r>
              <a:rPr lang="ru-RU" dirty="0"/>
              <a:t>студентки. Если бы </a:t>
            </a:r>
            <a:r>
              <a:rPr lang="ru-RU" dirty="0" smtClean="0"/>
              <a:t>зарплата </a:t>
            </a:r>
            <a:r>
              <a:rPr lang="ru-RU" dirty="0"/>
              <a:t>мужа </a:t>
            </a:r>
            <a:r>
              <a:rPr lang="ru-RU" dirty="0" smtClean="0"/>
              <a:t>увеличилась </a:t>
            </a:r>
            <a:r>
              <a:rPr lang="ru-RU" dirty="0"/>
              <a:t>вдвое, общий доход семьи вырос бы на 58%. Если бы </a:t>
            </a:r>
            <a:r>
              <a:rPr lang="ru-RU" dirty="0" smtClean="0"/>
              <a:t>стипендия </a:t>
            </a:r>
            <a:r>
              <a:rPr lang="ru-RU" dirty="0"/>
              <a:t>дочери </a:t>
            </a:r>
            <a:r>
              <a:rPr lang="ru-RU" dirty="0" smtClean="0"/>
              <a:t>уменьшилась </a:t>
            </a:r>
            <a:r>
              <a:rPr lang="ru-RU" dirty="0"/>
              <a:t>вчетверо, общий доход семьи </a:t>
            </a:r>
            <a:r>
              <a:rPr lang="ru-RU" dirty="0" smtClean="0"/>
              <a:t>сократился </a:t>
            </a:r>
            <a:r>
              <a:rPr lang="ru-RU" dirty="0"/>
              <a:t>бы на 6%. </a:t>
            </a:r>
            <a:r>
              <a:rPr lang="ru-RU" dirty="0" smtClean="0"/>
              <a:t>Сколько </a:t>
            </a:r>
            <a:r>
              <a:rPr lang="ru-RU" dirty="0"/>
              <a:t>процентов от </a:t>
            </a:r>
            <a:r>
              <a:rPr lang="ru-RU" dirty="0" smtClean="0"/>
              <a:t>общего </a:t>
            </a:r>
            <a:r>
              <a:rPr lang="ru-RU" dirty="0"/>
              <a:t>дохода семьи </a:t>
            </a:r>
            <a:r>
              <a:rPr lang="ru-RU" dirty="0" smtClean="0"/>
              <a:t>составляет </a:t>
            </a:r>
            <a:r>
              <a:rPr lang="ru-RU" dirty="0"/>
              <a:t>зарплата жены?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204864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№9.Семья Ивановых ежемесячно вносит плату за коммунальные услуги, телефон и электричество. Если бы коммунальные услуги подорожали на 50%, то общая сумма платежа увеличилась бы на 35%. Если бы электричество подорожало на 50%, то общая сумма платежа увеличилась бы на 10%. Какой процент от общей суммы платежа приходится на телефон?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227687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№9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Решения: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1.При удорожании коммунальных услуг на 100%, общая сумма увеличилась бы на 70%. А если бы электричество подорожало на 100%, то общая сумма платежа увеличилась бы на 20%. Значит, в общем платеже на коммунальные услуги приходится 70%, а на электричество — 20%. Поэтому на телефон приходятся оставшиеся 10%.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2. Обозначим за </a:t>
            </a:r>
            <a:r>
              <a:rPr lang="ru-RU" sz="2000" dirty="0" err="1" smtClean="0"/>
              <a:t>х</a:t>
            </a:r>
            <a:r>
              <a:rPr lang="ru-RU" sz="2000" dirty="0" smtClean="0"/>
              <a:t> - долю общей оплаты, приходящейся на коммунальные услуги, за у - на электричество и за </a:t>
            </a:r>
            <a:r>
              <a:rPr lang="en-US" sz="2000" dirty="0" smtClean="0"/>
              <a:t>z</a:t>
            </a:r>
            <a:r>
              <a:rPr lang="ru-RU" sz="2000" dirty="0" smtClean="0"/>
              <a:t>- на телефон. Составим систему уравнений. Сумма всех оплат </a:t>
            </a:r>
            <a:r>
              <a:rPr lang="ru-RU" sz="2000" dirty="0" err="1" smtClean="0"/>
              <a:t>х+у+</a:t>
            </a:r>
            <a:r>
              <a:rPr lang="en-US" sz="2000" dirty="0" smtClean="0"/>
              <a:t>z</a:t>
            </a:r>
            <a:r>
              <a:rPr lang="ru-RU" sz="2000" dirty="0" smtClean="0"/>
              <a:t>=1 – первое уравнение. Увеличиваем в 1,5 раза коммунальные услуги: 1,5х+у+</a:t>
            </a:r>
            <a:r>
              <a:rPr lang="en-US" sz="2000" dirty="0" smtClean="0"/>
              <a:t>z</a:t>
            </a:r>
            <a:r>
              <a:rPr lang="ru-RU" sz="2000" dirty="0" smtClean="0"/>
              <a:t>=1,35 – второе уравнение.  Увеличиваем электричество в 1,5 раза: х+1,5у+</a:t>
            </a:r>
            <a:r>
              <a:rPr lang="en-US" sz="2000" dirty="0" smtClean="0"/>
              <a:t>z</a:t>
            </a:r>
            <a:r>
              <a:rPr lang="ru-RU" sz="2000" dirty="0" smtClean="0"/>
              <a:t>=1,1- третье уравнение. Затем вычитаем из третьего уравнения первое, затем вычитаем из второго уравнения первое, подставляем в первое уравнение: </a:t>
            </a:r>
            <a:r>
              <a:rPr lang="en-US" sz="2000" dirty="0" smtClean="0"/>
              <a:t>z</a:t>
            </a:r>
            <a:r>
              <a:rPr lang="ru-RU" sz="2000" dirty="0" smtClean="0"/>
              <a:t>=0,1.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 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Четыре рубашки дешевле куртки на 8%. На сколько процентов пять таких рубашек дороже куртки?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Цена четырех рубашек составляет 92% цены куртки. Значит цена одной рубашки составляет 23% цены куртки. Поэтому цена пяти рубашек составляет 115% цены куртки. Это превышает цену на 15%.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Кредиты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сумму выплачиваемых процентов влияет не только ставка, но и метод погашения кредита. </a:t>
            </a:r>
          </a:p>
          <a:p>
            <a:r>
              <a:rPr lang="ru-RU" dirty="0" smtClean="0"/>
              <a:t>Таких </a:t>
            </a:r>
            <a:r>
              <a:rPr lang="ru-RU" dirty="0"/>
              <a:t>методов существует два: дифференцированные платежи и </a:t>
            </a:r>
            <a:r>
              <a:rPr lang="ru-RU" dirty="0" err="1"/>
              <a:t>аннуитетные</a:t>
            </a:r>
            <a:r>
              <a:rPr lang="ru-RU" dirty="0"/>
              <a:t> платежи.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Схемы погашения кредита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Аннуитет </a:t>
            </a:r>
            <a:r>
              <a:rPr lang="ru-RU" dirty="0"/>
              <a:t>— начисление равных платежей на весь срок погашения кредита. При этом в первой половине срока погашения задолженность по кредиту практически не гасится — выплачиваются в большей части проценты. Эта особенность делает платежи относительно небольшими, но увеличивает общую сумму начисляемых процентов.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Дифференцированные </a:t>
            </a:r>
            <a:r>
              <a:rPr lang="ru-RU" dirty="0"/>
              <a:t>платежи характерны тем, что задолженность по кредиту погашается равномерно, начиная с самых первых выплат, а проценты начисляются на фактический остаток. Таким образом, каждый последующий платеж меньше предыдущего.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Номинальная и реальная зарплата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Номинальное </a:t>
            </a:r>
            <a:r>
              <a:rPr lang="ru-RU" dirty="0"/>
              <a:t>значение заработной платы обозначает ее численное выражение. Это -  то количество денег, которое предназначено к выплате за труд наемного сотрудника в тот или иной период.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</a:t>
            </a:r>
            <a:r>
              <a:rPr lang="ru-RU" dirty="0" smtClean="0"/>
              <a:t>еличина </a:t>
            </a:r>
            <a:r>
              <a:rPr lang="ru-RU" dirty="0"/>
              <a:t>заработной платы должна отражать тот объем ценностей, которые можно за нее приобрести на данном временном этапе. Покупательная способность полученной на руки суммы – это и есть </a:t>
            </a:r>
            <a:r>
              <a:rPr lang="ru-RU" dirty="0">
                <a:solidFill>
                  <a:srgbClr val="FF0000"/>
                </a:solidFill>
              </a:rPr>
              <a:t>реальная заработная плата.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Задача:  Анатолий решил взять кредит в банке 331000 рублей на 3 месяца под 10 %. Существуют 2 схемы выплаты кредита.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0258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3384376"/>
                <a:gridCol w="1455093"/>
                <a:gridCol w="20006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Отчетный 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 к концу мес. с </a:t>
                      </a:r>
                      <a:r>
                        <a:rPr lang="ru-RU" baseline="0" dirty="0" smtClean="0"/>
                        <a:t> процентами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Переводит в банк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 Анатолия на начало </a:t>
                      </a:r>
                      <a:r>
                        <a:rPr lang="ru-RU" dirty="0" err="1" smtClean="0"/>
                        <a:t>след.мес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3331000*0,1=364100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364100-х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(364100-х)*1,1=400510-1,1х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400510-2,1х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(400510-2,1х)*1,1=440561-2,31х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440561-3,31х=0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3х=399300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95288" y="3789363"/>
          <a:ext cx="8064500" cy="256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408"/>
                <a:gridCol w="1872208"/>
                <a:gridCol w="2735759"/>
                <a:gridCol w="2016125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Отчетный</a:t>
                      </a:r>
                      <a:r>
                        <a:rPr lang="ru-RU" baseline="0" dirty="0" smtClean="0"/>
                        <a:t> месяц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Анатолий должен перевести в банк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89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кредита по основному</a:t>
                      </a:r>
                      <a:r>
                        <a:rPr lang="ru-RU" baseline="0" dirty="0" smtClean="0"/>
                        <a:t> долгу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Процентные ставки банка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( руб.)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331000*0,1=33100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331000/3+33100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331000*0,1*2/3=66200/3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331000/3+66200/3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331000*0,1=33100/3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331000/3+33100/3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397200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Формулы  для дифференцированных платежей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платежные периоды</a:t>
            </a:r>
          </a:p>
          <a:p>
            <a:r>
              <a:rPr lang="en-US" dirty="0" smtClean="0"/>
              <a:t>S</a:t>
            </a:r>
            <a:r>
              <a:rPr lang="ru-RU" dirty="0" smtClean="0"/>
              <a:t>о</a:t>
            </a:r>
            <a:r>
              <a:rPr lang="en-US" dirty="0" smtClean="0"/>
              <a:t>- </a:t>
            </a:r>
            <a:r>
              <a:rPr lang="ru-RU" dirty="0" smtClean="0"/>
              <a:t>сумма кредита</a:t>
            </a:r>
          </a:p>
          <a:p>
            <a:r>
              <a:rPr lang="en-US" sz="2600" dirty="0" smtClean="0"/>
              <a:t>q%- </a:t>
            </a:r>
            <a:r>
              <a:rPr lang="ru-RU" sz="2600" dirty="0" smtClean="0"/>
              <a:t>процентная ставка, причем, каждый платежный период,  долг сначала возрастает, по сравнению с концом предыдущего платежного периода, а затем вносится оплата так, что долг становится на одну и ту же сумму  меньше долга на конец предыдущего платежного периода</a:t>
            </a:r>
          </a:p>
          <a:p>
            <a:r>
              <a:rPr lang="ru-RU" dirty="0" smtClean="0"/>
              <a:t>П</a:t>
            </a:r>
            <a:r>
              <a:rPr lang="en-US" dirty="0" smtClean="0"/>
              <a:t>-</a:t>
            </a:r>
            <a:r>
              <a:rPr lang="ru-RU" dirty="0" smtClean="0"/>
              <a:t>величина переплаты</a:t>
            </a:r>
          </a:p>
          <a:p>
            <a:r>
              <a:rPr lang="ru-RU" dirty="0" smtClean="0"/>
              <a:t>В- полная величина выплат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661248"/>
            <a:ext cx="2249444" cy="1288143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5589240"/>
            <a:ext cx="3880915" cy="126876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31 декабря 2014 года Алексей взял в банке       6 902 000 рублей в кредит под 12,5% годовых. Схема выплаты кредита следующая — 31 декабря каждого следующего года банк начисляет проценты на оставшуюся сумму долга (то есть увеличивает долг на 12,5%), затем Алексей переводит в банк </a:t>
            </a:r>
            <a:r>
              <a:rPr lang="ru-RU" i="1" dirty="0" smtClean="0"/>
              <a:t>X</a:t>
            </a:r>
            <a:r>
              <a:rPr lang="ru-RU" dirty="0" smtClean="0"/>
              <a:t> рублей. Какой должна быть сумма </a:t>
            </a:r>
            <a:r>
              <a:rPr lang="ru-RU" i="1" dirty="0" smtClean="0"/>
              <a:t>X</a:t>
            </a:r>
            <a:r>
              <a:rPr lang="ru-RU" dirty="0" smtClean="0"/>
              <a:t>, чтобы Алексей выплатил долг </a:t>
            </a:r>
            <a:r>
              <a:rPr lang="ru-RU" dirty="0" smtClean="0">
                <a:solidFill>
                  <a:srgbClr val="FF0000"/>
                </a:solidFill>
              </a:rPr>
              <a:t>четырьмя равными платежами </a:t>
            </a:r>
            <a:r>
              <a:rPr lang="ru-RU" dirty="0" smtClean="0"/>
              <a:t>(то есть за четыре года)?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Сергей взял кредит в банке на срок 9 месяцев. В конце каждого месяца общая сумма оставшегося долга увеличивается на 12%, а затем уменьшается на сумму, уплаченную Сергеем. Суммы, выплачиваемые в конце каждого месяца, подбираются так, чтобы в результате </a:t>
            </a:r>
            <a:r>
              <a:rPr lang="ru-RU" dirty="0" smtClean="0">
                <a:solidFill>
                  <a:srgbClr val="FF0000"/>
                </a:solidFill>
              </a:rPr>
              <a:t>сумма долга каждый месяц уменьшалась равномерно</a:t>
            </a:r>
            <a:r>
              <a:rPr lang="ru-RU" dirty="0" smtClean="0"/>
              <a:t>, то есть на одну и ту же величину.</a:t>
            </a:r>
          </a:p>
          <a:p>
            <a:r>
              <a:rPr lang="ru-RU" dirty="0" smtClean="0"/>
              <a:t>Сколько процентов от суммы кредита составила общая сумма, уплаченная Сергеем банку (сверх кредита)?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Предложение «Суммы, выплачиваемые в конце каждого месяца, подбираются так, чтобы в результате сумма долга каждый месяц уменьшалась равномерно, то есть на одну и ту же величину» означает: Сергей взятую сумму, без учета процентов, возвращал равными долями. Это значит дифференцированный платеж.</a:t>
            </a:r>
          </a:p>
          <a:p>
            <a:endParaRPr lang="ru-RU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60648"/>
            <a:ext cx="2249444" cy="1288143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861048"/>
            <a:ext cx="1853937" cy="108012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805082"/>
            <a:ext cx="4608512" cy="1360222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Алексей взял кредит в банке на срок 12 месяцев. По договору Алексей должен вернуть кредит ежемесячными платежами. В конце каждого месяца к оставшейся сумме долга добавляется </a:t>
            </a:r>
            <a:r>
              <a:rPr lang="ru-RU" i="1" dirty="0" err="1" smtClean="0"/>
              <a:t>r</a:t>
            </a:r>
            <a:r>
              <a:rPr lang="ru-RU" dirty="0" smtClean="0"/>
              <a:t> % этой суммы и своим ежемесячным платежом Алексей погашает эти добавленные проценты и уменьшает сумму долга. Ежемесячные платежи подбираются так, чтобы долг уменьшался на одну и ту же величину каждый месяц (на практике такая схема называется «схемой с дифференцированными платежами»). Известно, что общая сумма, выплаченная Алексеем банку за весь срок кредитования, оказалась на 13 % больше, чем сумма, взятая им в кредит. Найдите </a:t>
            </a:r>
            <a:r>
              <a:rPr lang="ru-RU" i="1" dirty="0" err="1" smtClean="0"/>
              <a:t>r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Дифференцированный платеж.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32656"/>
            <a:ext cx="2249444" cy="128814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348880"/>
            <a:ext cx="3312368" cy="143179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77072"/>
            <a:ext cx="3384376" cy="1232354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июле планируется взять кредит в банке на некоторую сумму. Условия его возврата таковы:</a:t>
            </a:r>
          </a:p>
          <a:p>
            <a:r>
              <a:rPr lang="ru-RU" dirty="0" smtClean="0"/>
              <a:t>— каждый январь долг возрастает на 31% по сравнению с концом предыдущего года;</a:t>
            </a:r>
          </a:p>
          <a:p>
            <a:r>
              <a:rPr lang="ru-RU" dirty="0" smtClean="0"/>
              <a:t>— с февраля по июнь каждого года необходимо выплатить часть долга, равную 69690821 рубль.</a:t>
            </a:r>
          </a:p>
          <a:p>
            <a:r>
              <a:rPr lang="ru-RU" dirty="0" smtClean="0"/>
              <a:t>Сколько рублей было взято в банке, если известно, что он был полностью погашен тремя равными платежами ( то есть за три года)?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Если искомая сумма составляет </a:t>
            </a:r>
            <a:r>
              <a:rPr lang="ru-RU" i="1" dirty="0" smtClean="0"/>
              <a:t>S</a:t>
            </a:r>
            <a:r>
              <a:rPr lang="ru-RU" dirty="0" smtClean="0"/>
              <a:t> рублей, то при коэффициенте ежегодной процентной ставки </a:t>
            </a:r>
            <a:r>
              <a:rPr lang="ru-RU" i="1" dirty="0" err="1" smtClean="0"/>
              <a:t>q</a:t>
            </a:r>
            <a:r>
              <a:rPr lang="ru-RU" i="1" dirty="0" smtClean="0"/>
              <a:t>,</a:t>
            </a:r>
            <a:r>
              <a:rPr lang="ru-RU" dirty="0" smtClean="0"/>
              <a:t> равной 1,31, фиксированная сумма Х, которую клиент ежегодно должен возвращать в банк в течение 3 лет, составляет </a:t>
            </a:r>
          </a:p>
          <a:p>
            <a:r>
              <a:rPr lang="ru-RU" dirty="0" smtClean="0"/>
              <a:t>откуда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Ответ: 124 809 100 рублей.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140968"/>
            <a:ext cx="2016224" cy="1202660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933056"/>
            <a:ext cx="679106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№9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Василий кладет в банк 1 000 000 рублей под 10% годовых на 4 года (проценты начисляются один раз после истечения года) с правом докладывать три раза (в конце каждого года) на счет фиксированную сумму 133 000 рублей. Какая сумма будет на счете у Василия через 4 года?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Индекс реальной зарплаты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2708921"/>
            <a:ext cx="8229600" cy="2088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ИРЗ=ИНЗ/ИПЦ*100%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После первого года хранения вклада:</a:t>
            </a:r>
          </a:p>
          <a:p>
            <a:r>
              <a:rPr lang="ru-RU" dirty="0" smtClean="0"/>
              <a:t>Сумма вклада возрастает до 1 000 000 · 1,1 = 1 100 000 (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Дополнительное пополнение счета 1 100 000 + 133 000 = 1 233 000 (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2. После второго года хранения вклада:</a:t>
            </a:r>
          </a:p>
          <a:p>
            <a:r>
              <a:rPr lang="ru-RU" dirty="0" smtClean="0"/>
              <a:t>Сумма вклада возрастает до 1 233 000 · 1,1 = 1 356 300 (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Дополнительное пополнение счета 1 356 300 + 133000 = 1 489 300 (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3. После третьего года хранения вклада:</a:t>
            </a:r>
          </a:p>
          <a:p>
            <a:r>
              <a:rPr lang="ru-RU" dirty="0" smtClean="0"/>
              <a:t>Сумма вклада возрастает до 1 489 300 · 1,1 = 1 638 230 (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Дополнительное пополнение счета 1 638 230 + 133 000 = 1 771 230 (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4. После четвертого года хранения вклада:</a:t>
            </a:r>
          </a:p>
          <a:p>
            <a:r>
              <a:rPr lang="ru-RU" dirty="0" smtClean="0"/>
              <a:t>Сумма вклада возрастает до 1 771 230 · 1,1 = 1 948 353 (</a:t>
            </a:r>
            <a:r>
              <a:rPr lang="ru-RU" dirty="0" err="1" smtClean="0"/>
              <a:t>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Ответ: 1 948 353 рубля.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Например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ru-RU" dirty="0"/>
              <a:t>Примем номинальную зарплату 2015 года за 100%. Допустим, в среднем в 2016 году она выросла на 15%. Тогда индекс номинальной заработной платы в 2016 году будет равен 115%. В то же время стоимость потребительской корзины выросла на 20%, то есть индекс потребительских цен равняется 120%. Тогда индекс РЗП для текущего года по сравнению с прошлым, взятым как базовый, составит примерно 96</a:t>
            </a:r>
            <a:r>
              <a:rPr lang="ru-RU" dirty="0" smtClean="0"/>
              <a:t>%( 115: 120 х100). </a:t>
            </a:r>
            <a:r>
              <a:rPr lang="ru-RU" dirty="0"/>
              <a:t>Это значит, что покупательная способность граждан несколько упала.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160240"/>
          </a:xfrm>
        </p:spPr>
        <p:txBody>
          <a:bodyPr/>
          <a:lstStyle/>
          <a:p>
            <a:r>
              <a:rPr lang="ru-RU" dirty="0" smtClean="0"/>
              <a:t>В то время как цены увеличились на 12%, зарплата месье Х увеличилась на 22%. На сколько процентов увеличилась его покупательная способность?</a:t>
            </a:r>
          </a:p>
        </p:txBody>
      </p:sp>
      <p:sp>
        <p:nvSpPr>
          <p:cNvPr id="4" name="Содержимое 5"/>
          <p:cNvSpPr txBox="1">
            <a:spLocks/>
          </p:cNvSpPr>
          <p:nvPr/>
        </p:nvSpPr>
        <p:spPr>
          <a:xfrm>
            <a:off x="611560" y="3501008"/>
            <a:ext cx="8229600" cy="269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Ответ: примерно  на 9%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429000"/>
            <a:ext cx="3024336" cy="1967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Директор предприятия, на котором работают 8 человек, планирует с нового года увеличить фонд зарплаты с 500 000 до 800 000 рублей в месяц, при этом необходимо принять на работу двух новых сотрудников. Как </a:t>
            </a:r>
            <a:r>
              <a:rPr lang="ru-RU" dirty="0"/>
              <a:t>и</a:t>
            </a:r>
            <a:r>
              <a:rPr lang="ru-RU" dirty="0" smtClean="0"/>
              <a:t>зменится номинальная зарплата старых сотрудников? Каков будет  индекс реальной заработанной платы, если дополнительно известно, что индекс потребительских цен по отношению к предыдущему году составил 115%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Зарплата была повышена с </a:t>
            </a:r>
          </a:p>
          <a:p>
            <a:r>
              <a:rPr lang="ru-RU" dirty="0" smtClean="0"/>
              <a:t>500 000:8=62 500 рублей до  </a:t>
            </a:r>
          </a:p>
          <a:p>
            <a:r>
              <a:rPr lang="ru-RU" dirty="0" smtClean="0"/>
              <a:t>800 000:10=80 000 рублей, что составило 28% ( 17500х100:62 500). Найдем индекс реальной зарплаты:</a:t>
            </a:r>
          </a:p>
          <a:p>
            <a:r>
              <a:rPr lang="ru-RU" dirty="0" smtClean="0"/>
              <a:t>ИПЗ = 128:115х100=111,3%</a:t>
            </a:r>
          </a:p>
          <a:p>
            <a:r>
              <a:rPr lang="ru-RU" dirty="0" smtClean="0"/>
              <a:t>Ответ: зарплата возрастет на 11,3%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налога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13% налога на доходы физических лиц (НДФЛ)- прямой федеральный налог РФ, который платят лица, являющиеся налоговыми резидентами РФ ( фактически находящиеся на территории российской федерации не менее 183 календарных дней в течение 12 следующих подряд месяцев), а так же лица не являющиеся налоговыми резидентами РФ, в случае получения дохода на территории России. Существуют ставки-9%, 13%, 15%, 30%, 34% и условия их применения размещены на сайте: </a:t>
            </a:r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nalog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dirty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№3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Граждане России с полученных доходов платят НДФЛ 13%. Если гражданин трудоустроен, НДФЛ удерживается работодателем. При этом сами работодатели уплачивают за работника отчисления от его дохода: в Пенсионный фонд 22%, в Фонд социального страхования 2,9%, в Федеральный фонд обязательного медицинского страхования 5,1%</a:t>
            </a:r>
          </a:p>
          <a:p>
            <a:r>
              <a:rPr lang="ru-RU" dirty="0" smtClean="0"/>
              <a:t>ООО решило разработать компьютерную программу и хочет нанять программиста  и выделить на это  100 тыс. рублей. Сколько денежных средств в месяц будет получать программист после уплаты отчислений и НДФЛ?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1761</Words>
  <Application>Microsoft Office PowerPoint</Application>
  <PresentationFormat>Экран (4:3)</PresentationFormat>
  <Paragraphs>162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Экономические задачи №17</vt:lpstr>
      <vt:lpstr>Номинальная и реальная зарплата</vt:lpstr>
      <vt:lpstr>Индекс реальной зарплаты</vt:lpstr>
      <vt:lpstr>Например </vt:lpstr>
      <vt:lpstr>Задача №1</vt:lpstr>
      <vt:lpstr>Задача №2</vt:lpstr>
      <vt:lpstr>Решение:</vt:lpstr>
      <vt:lpstr>Понятие налога</vt:lpstr>
      <vt:lpstr>Задача №3</vt:lpstr>
      <vt:lpstr>Решение: </vt:lpstr>
      <vt:lpstr>Эквивалентность понятий</vt:lpstr>
      <vt:lpstr>Задачи (база)</vt:lpstr>
      <vt:lpstr>Ответы:</vt:lpstr>
      <vt:lpstr>Задачи ( профиль)</vt:lpstr>
      <vt:lpstr>Слайд 15</vt:lpstr>
      <vt:lpstr>Задача № 4</vt:lpstr>
      <vt:lpstr>Решение:</vt:lpstr>
      <vt:lpstr>Кредиты </vt:lpstr>
      <vt:lpstr>Схемы погашения кредита</vt:lpstr>
      <vt:lpstr>Задача:  Анатолий решил взять кредит в банке 331000 рублей на 3 месяца под 10 %. Существуют 2 схемы выплаты кредита.</vt:lpstr>
      <vt:lpstr>Формулы  для дифференцированных платежей</vt:lpstr>
      <vt:lpstr>Задача №5</vt:lpstr>
      <vt:lpstr>Задача №6</vt:lpstr>
      <vt:lpstr>Решение :</vt:lpstr>
      <vt:lpstr>Задача №7</vt:lpstr>
      <vt:lpstr>Решение :</vt:lpstr>
      <vt:lpstr>Задача №8</vt:lpstr>
      <vt:lpstr>Решение:</vt:lpstr>
      <vt:lpstr>Задача №9  </vt:lpstr>
      <vt:lpstr>Решение: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задачи №17</dc:title>
  <dc:creator>пк</dc:creator>
  <cp:lastModifiedBy>ASUS</cp:lastModifiedBy>
  <cp:revision>42</cp:revision>
  <dcterms:created xsi:type="dcterms:W3CDTF">2018-01-09T16:12:14Z</dcterms:created>
  <dcterms:modified xsi:type="dcterms:W3CDTF">2019-02-17T20:14:03Z</dcterms:modified>
</cp:coreProperties>
</file>